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CA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CA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E94A93-3DA4-4599-9CB1-034C9E7A2C5E}" type="slidenum">
              <a:rPr lang="fr-CA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068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70105-F176-4BDD-BEEC-F76A9773E8AD}" type="slidenum">
              <a:rPr lang="fr-CA"/>
              <a:pPr/>
              <a:t>1</a:t>
            </a:fld>
            <a:endParaRPr lang="fr-CA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0524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710C8-80FD-4608-B7C7-9CEA7517535D}" type="slidenum">
              <a:rPr lang="fr-CA"/>
              <a:pPr/>
              <a:t>10</a:t>
            </a:fld>
            <a:endParaRPr lang="fr-CA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44114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77C8F4-05D3-40A4-A24D-A2F95373A147}" type="slidenum">
              <a:rPr lang="fr-CA"/>
              <a:pPr/>
              <a:t>11</a:t>
            </a:fld>
            <a:endParaRPr lang="fr-CA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25979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63F11-1E76-43D6-8CBD-23961D731359}" type="slidenum">
              <a:rPr lang="fr-CA"/>
              <a:pPr/>
              <a:t>12</a:t>
            </a:fld>
            <a:endParaRPr lang="fr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4047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4FF3C-C0CB-42F1-9F8C-E1146B240E7B}" type="slidenum">
              <a:rPr lang="fr-CA"/>
              <a:pPr/>
              <a:t>13</a:t>
            </a:fld>
            <a:endParaRPr lang="fr-CA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52456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D896E-A902-4EE4-A0C0-0D5FC4F1810F}" type="slidenum">
              <a:rPr lang="fr-CA"/>
              <a:pPr/>
              <a:t>14</a:t>
            </a:fld>
            <a:endParaRPr lang="fr-CA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1657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57E2D-3D5D-4490-A7CA-86FD40B751AB}" type="slidenum">
              <a:rPr lang="fr-CA"/>
              <a:pPr/>
              <a:t>2</a:t>
            </a:fld>
            <a:endParaRPr lang="fr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6383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3EC1BF-2DF1-4915-A011-BF898F655B4D}" type="slidenum">
              <a:rPr lang="fr-CA"/>
              <a:pPr/>
              <a:t>3</a:t>
            </a:fld>
            <a:endParaRPr lang="fr-CA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8816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9E341-26EA-4D62-B0B5-F24437351D4E}" type="slidenum">
              <a:rPr lang="fr-CA"/>
              <a:pPr/>
              <a:t>4</a:t>
            </a:fld>
            <a:endParaRPr lang="fr-CA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8105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6845F-38E1-4344-A329-1D77472D751C}" type="slidenum">
              <a:rPr lang="fr-CA"/>
              <a:pPr/>
              <a:t>5</a:t>
            </a:fld>
            <a:endParaRPr lang="fr-CA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3986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BC7591-6551-4C4D-9329-B96B4C069616}" type="slidenum">
              <a:rPr lang="fr-CA"/>
              <a:pPr/>
              <a:t>6</a:t>
            </a:fld>
            <a:endParaRPr lang="fr-CA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9656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C3D4A-4E33-4883-9FF2-5DCB05F3501D}" type="slidenum">
              <a:rPr lang="fr-CA"/>
              <a:pPr/>
              <a:t>7</a:t>
            </a:fld>
            <a:endParaRPr lang="fr-CA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871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E7D4A-A999-4B4E-B29C-EAA03B31962E}" type="slidenum">
              <a:rPr lang="fr-CA"/>
              <a:pPr/>
              <a:t>8</a:t>
            </a:fld>
            <a:endParaRPr lang="fr-CA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0313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D293A-E948-4EE2-A028-8E425B3EA2B8}" type="slidenum">
              <a:rPr lang="fr-CA"/>
              <a:pPr/>
              <a:t>9</a:t>
            </a:fld>
            <a:endParaRPr lang="fr-CA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77866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1026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7411" name="Freeform 1027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12" name="Freeform 1028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13" name="Freeform 1029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14" name="Freeform 1030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15" name="Freeform 1031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16" name="Freeform 1032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17" name="Freeform 1033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18" name="Freeform 1034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19" name="Freeform 1035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0" name="Freeform 1036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1" name="Freeform 1037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2" name="Freeform 1038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3" name="Freeform 1039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4" name="Freeform 1040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5" name="Freeform 1041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6" name="Freeform 1042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7" name="Freeform 1043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8" name="Freeform 1044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29" name="Freeform 1045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30" name="Freeform 1046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31" name="Freeform 1047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32" name="Freeform 1048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7433" name="Group 1049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17434" name="Freeform 1050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35" name="Freeform 1051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436" name="Freeform 1052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7437" name="Rectangle 10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17438" name="Rectangle 10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17439" name="Rectangle 105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7440" name="Rectangle 10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17441" name="Rectangle 10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A0F9128-F31A-463A-B08E-2CE83A13387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A2255-BBD1-464F-9657-F0C5E4DC394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1B113-1C0C-402A-95E5-F583DE5F71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649EC-2282-47BC-92FE-4BD7FD8958B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092FB-A9A1-46ED-8628-407FCCA558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A2154-F8B4-4CFA-B3C6-3A8D05893F2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1FC40-C88E-4571-AB58-EDD0D3C518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B51B9-B35E-480D-825C-0CC6A1C474A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F6F77-1F5C-4FEB-9C43-9D33100C49B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F9B2-B6DF-48A4-9E2F-7855185F8B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CC4F8-505A-42D9-A600-A8A2108A79A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1026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6387" name="Freeform 1027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88" name="Freeform 1028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89" name="Freeform 1029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0" name="Freeform 1030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1" name="Freeform 1031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2" name="Freeform 1032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3" name="Freeform 1033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4" name="Freeform 1034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5" name="Freeform 1035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6" name="Freeform 1036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7" name="Freeform 1037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8" name="Freeform 1038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399" name="Freeform 1039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0" name="Freeform 1040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1" name="Freeform 1041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2" name="Freeform 1042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3" name="Freeform 1043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4" name="Freeform 1044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5" name="Freeform 1045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6" name="Freeform 1046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7" name="Freeform 1047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08" name="Freeform 1048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6409" name="Group 1049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6410" name="Freeform 1050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11" name="Freeform 1051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412" name="Freeform 1052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6413" name="Rectangle 105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6414" name="Rectangle 1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6415" name="Rectangle 1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fr-FR"/>
          </a:p>
        </p:txBody>
      </p:sp>
      <p:sp>
        <p:nvSpPr>
          <p:cNvPr id="16416" name="Rectangle 1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fr-FR"/>
          </a:p>
        </p:txBody>
      </p:sp>
      <p:sp>
        <p:nvSpPr>
          <p:cNvPr id="16417" name="Rectangle 1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867B4E5-F380-4A6D-A092-8C5094860B9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lorimont.info/terminale/cyclovarien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che.gettyimages.com/xd/301-2.mov?c=NewsMaker&amp;d=9B6C5E9A385F67CC8388EAEE4F402AFD&amp;k=2&amp;v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Feuille_Microsoft_Excel_97-2003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Hormones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/>
              <a:t>Sciences de la nature 10F</a:t>
            </a:r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marL="609600" indent="-609600">
              <a:buFontTx/>
              <a:buAutoNum type="arabicPeriod" startAt="6"/>
            </a:pPr>
            <a:r>
              <a:rPr lang="fr-CA" sz="2800" dirty="0" smtClean="0"/>
              <a:t>Ovulation: LH </a:t>
            </a:r>
            <a:r>
              <a:rPr lang="fr-CA" sz="2800" dirty="0"/>
              <a:t>provoque la libération de </a:t>
            </a:r>
            <a:r>
              <a:rPr lang="fr-CA" sz="2800" dirty="0" smtClean="0"/>
              <a:t>l’ovule.</a:t>
            </a:r>
            <a:endParaRPr lang="fr-CA" sz="2800" dirty="0"/>
          </a:p>
          <a:p>
            <a:pPr marL="990600" lvl="1" indent="-533400">
              <a:buFontTx/>
              <a:buChar char="•"/>
            </a:pPr>
            <a:r>
              <a:rPr lang="fr-FR" sz="2400" dirty="0" smtClean="0"/>
              <a:t>L’ovule se </a:t>
            </a:r>
            <a:r>
              <a:rPr lang="fr-FR" sz="2400" dirty="0"/>
              <a:t>dirige vers la trompe de Fallope.</a:t>
            </a:r>
          </a:p>
          <a:p>
            <a:pPr marL="990600" lvl="1" indent="-533400">
              <a:buFontTx/>
              <a:buChar char="•"/>
            </a:pPr>
            <a:r>
              <a:rPr lang="fr-FR" sz="2400" dirty="0"/>
              <a:t>Si l’ovule n’est pas fécondé, il continue vers l’utérus et sera expulsé pendant la menstruation.</a:t>
            </a:r>
          </a:p>
          <a:p>
            <a:pPr marL="990600" lvl="1" indent="-533400">
              <a:buFontTx/>
              <a:buChar char="•"/>
            </a:pPr>
            <a:r>
              <a:rPr lang="fr-FR" sz="2400" dirty="0"/>
              <a:t>14 jours séparent la libération de l’ovule et la menstruation</a:t>
            </a:r>
          </a:p>
          <a:p>
            <a:pPr marL="990600" lvl="1" indent="-533400">
              <a:buFontTx/>
              <a:buNone/>
            </a:pPr>
            <a:r>
              <a:rPr lang="fr-FR" sz="2400" dirty="0"/>
              <a:t>(</a:t>
            </a:r>
            <a:r>
              <a:rPr lang="fr-FR" sz="2400" dirty="0">
                <a:hlinkClick r:id="rId3"/>
              </a:rPr>
              <a:t>site cycle ovarien</a:t>
            </a:r>
            <a:r>
              <a:rPr lang="fr-FR" sz="2400" dirty="0"/>
              <a:t> et </a:t>
            </a:r>
            <a:r>
              <a:rPr lang="fr-FR" sz="2400" dirty="0">
                <a:hlinkClick r:id="rId4"/>
              </a:rPr>
              <a:t>film ovulation</a:t>
            </a:r>
            <a:r>
              <a:rPr lang="fr-FR" sz="2400" dirty="0"/>
              <a:t>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marL="609600" indent="-609600">
              <a:buFontTx/>
              <a:buAutoNum type="arabicPeriod" startAt="7"/>
            </a:pPr>
            <a:r>
              <a:rPr lang="fr-CA" sz="2800" dirty="0" smtClean="0"/>
              <a:t>LH </a:t>
            </a:r>
            <a:r>
              <a:rPr lang="fr-CA" sz="2800" dirty="0"/>
              <a:t>stimule le follicule </a:t>
            </a:r>
            <a:r>
              <a:rPr lang="fr-CA" sz="2800" dirty="0" smtClean="0"/>
              <a:t>pour former un </a:t>
            </a:r>
            <a:r>
              <a:rPr lang="fr-CA" sz="2800" b="1" i="1" dirty="0">
                <a:solidFill>
                  <a:schemeClr val="accent2"/>
                </a:solidFill>
              </a:rPr>
              <a:t>corps jaune</a:t>
            </a:r>
            <a:r>
              <a:rPr lang="fr-CA" sz="2800" dirty="0"/>
              <a:t>.</a:t>
            </a:r>
          </a:p>
          <a:p>
            <a:pPr marL="609600" indent="-609600">
              <a:buFontTx/>
              <a:buAutoNum type="arabicPeriod" startAt="7"/>
            </a:pPr>
            <a:r>
              <a:rPr lang="fr-CA" sz="2800" dirty="0" smtClean="0"/>
              <a:t>Corps jaune </a:t>
            </a:r>
            <a:r>
              <a:rPr lang="fr-CA" sz="2800" dirty="0"/>
              <a:t>produit la </a:t>
            </a:r>
            <a:r>
              <a:rPr lang="fr-CA" sz="2800" b="1" i="1" dirty="0">
                <a:solidFill>
                  <a:schemeClr val="accent2"/>
                </a:solidFill>
              </a:rPr>
              <a:t>progestérone</a:t>
            </a:r>
            <a:r>
              <a:rPr lang="fr-CA" sz="2800" dirty="0"/>
              <a:t> </a:t>
            </a:r>
            <a:endParaRPr lang="fr-CA" sz="2800" dirty="0" smtClean="0"/>
          </a:p>
          <a:p>
            <a:pPr marL="1009650" lvl="1" indent="-609600">
              <a:buFont typeface="Arial" pitchFamily="34" charset="0"/>
              <a:buChar char="•"/>
            </a:pPr>
            <a:r>
              <a:rPr lang="fr-CA" sz="2400" dirty="0" smtClean="0"/>
              <a:t>épaississement </a:t>
            </a:r>
            <a:r>
              <a:rPr lang="fr-CA" sz="2400" dirty="0"/>
              <a:t>de </a:t>
            </a:r>
            <a:r>
              <a:rPr lang="fr-CA" sz="2400" dirty="0" smtClean="0"/>
              <a:t>l’endomètre</a:t>
            </a:r>
          </a:p>
          <a:p>
            <a:pPr marL="1009650" lvl="1" indent="-609600">
              <a:buFont typeface="Arial" pitchFamily="34" charset="0"/>
              <a:buChar char="•"/>
            </a:pPr>
            <a:r>
              <a:rPr lang="fr-CA" sz="2400" dirty="0" smtClean="0"/>
              <a:t>production </a:t>
            </a:r>
            <a:r>
              <a:rPr lang="fr-CA" sz="2400" dirty="0"/>
              <a:t>d’un réseau de capillaires en vue de l’alimentation de </a:t>
            </a:r>
            <a:r>
              <a:rPr lang="fr-CA" sz="2400" b="1" i="1" dirty="0">
                <a:solidFill>
                  <a:schemeClr val="accent2"/>
                </a:solidFill>
              </a:rPr>
              <a:t>l’embryon</a:t>
            </a:r>
            <a:r>
              <a:rPr lang="fr-CA" sz="2400" dirty="0"/>
              <a:t>.</a:t>
            </a:r>
          </a:p>
          <a:p>
            <a:pPr marL="609600" indent="-609600">
              <a:buFontTx/>
              <a:buNone/>
            </a:pPr>
            <a:endParaRPr lang="fr-CA" sz="1800" dirty="0"/>
          </a:p>
          <a:p>
            <a:pPr marL="609600" indent="-609600">
              <a:buFontTx/>
              <a:buNone/>
            </a:pPr>
            <a:r>
              <a:rPr lang="fr-FR" sz="1800" dirty="0">
                <a:latin typeface="Arial" charset="0"/>
              </a:rPr>
              <a:t>Corps jaune : formé à partir d’un follicule après l’ovulation</a:t>
            </a:r>
          </a:p>
          <a:p>
            <a:pPr marL="609600" indent="-609600">
              <a:buFontTx/>
              <a:buNone/>
            </a:pPr>
            <a:r>
              <a:rPr lang="fr-FR" sz="1800" dirty="0">
                <a:latin typeface="Arial" charset="0"/>
              </a:rPr>
              <a:t>Progestérone : hormone produite par le corps jaune pour préparer l’utérus à la grossesse</a:t>
            </a:r>
          </a:p>
          <a:p>
            <a:pPr marL="609600" indent="-609600">
              <a:buFontTx/>
              <a:buNone/>
            </a:pPr>
            <a:r>
              <a:rPr lang="fr-FR" sz="1800" dirty="0">
                <a:latin typeface="Arial" charset="0"/>
              </a:rPr>
              <a:t>Embryon : premier stade de développement après la fécondation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marL="609600" indent="-609600">
              <a:buFontTx/>
              <a:buAutoNum type="arabicPeriod" startAt="9"/>
            </a:pPr>
            <a:r>
              <a:rPr lang="fr-CA" sz="2800" dirty="0"/>
              <a:t>Accumulation de progestérone dans le sang qui entraîne l’arrêt de production de LH par l’hypophyse.</a:t>
            </a:r>
          </a:p>
          <a:p>
            <a:pPr marL="609600" indent="-609600">
              <a:buFontTx/>
              <a:buAutoNum type="arabicPeriod" startAt="9"/>
            </a:pPr>
            <a:r>
              <a:rPr lang="fr-FR" sz="2800" dirty="0"/>
              <a:t>Sans fécondation, le corps jaune se dégrade par manque de LH.  </a:t>
            </a:r>
            <a:endParaRPr lang="fr-FR" sz="2800" dirty="0" smtClean="0"/>
          </a:p>
          <a:p>
            <a:pPr marL="1009650" lvl="1" indent="-609600">
              <a:buFont typeface="Arial" pitchFamily="34" charset="0"/>
              <a:buChar char="•"/>
            </a:pPr>
            <a:r>
              <a:rPr lang="fr-FR" sz="2400" dirty="0" smtClean="0"/>
              <a:t>arrête </a:t>
            </a:r>
            <a:r>
              <a:rPr lang="fr-FR" sz="2400" dirty="0"/>
              <a:t>la production de </a:t>
            </a:r>
            <a:r>
              <a:rPr lang="fr-FR" sz="2400" dirty="0" smtClean="0"/>
              <a:t>progestérone;</a:t>
            </a:r>
          </a:p>
          <a:p>
            <a:pPr marL="1009650" lvl="1" indent="-609600">
              <a:buFont typeface="Arial" pitchFamily="34" charset="0"/>
              <a:buChar char="•"/>
            </a:pPr>
            <a:r>
              <a:rPr lang="fr-FR" sz="2400" dirty="0" smtClean="0"/>
              <a:t>préparation </a:t>
            </a:r>
            <a:r>
              <a:rPr lang="fr-FR" sz="2400" dirty="0"/>
              <a:t>de l’endomètre se termine.  </a:t>
            </a:r>
          </a:p>
          <a:p>
            <a:pPr marL="609600" indent="-609600">
              <a:buFontTx/>
              <a:buAutoNum type="arabicPeriod" startAt="9"/>
            </a:pPr>
            <a:r>
              <a:rPr lang="fr-FR" sz="2800" dirty="0" smtClean="0"/>
              <a:t>La </a:t>
            </a:r>
            <a:r>
              <a:rPr lang="fr-FR" sz="2800" b="1" i="1" dirty="0" smtClean="0">
                <a:solidFill>
                  <a:schemeClr val="accent2"/>
                </a:solidFill>
              </a:rPr>
              <a:t>menstruation</a:t>
            </a:r>
            <a:r>
              <a:rPr lang="fr-FR" sz="2800" dirty="0" smtClean="0"/>
              <a:t> </a:t>
            </a:r>
            <a:r>
              <a:rPr lang="fr-FR" sz="2800" dirty="0"/>
              <a:t>suit.</a:t>
            </a:r>
          </a:p>
          <a:p>
            <a:pPr marL="609600" indent="-609600">
              <a:buFontTx/>
              <a:buNone/>
            </a:pPr>
            <a:endParaRPr lang="fr-FR" sz="2000" dirty="0"/>
          </a:p>
          <a:p>
            <a:pPr marL="609600" indent="-609600">
              <a:buFontTx/>
              <a:buNone/>
            </a:pPr>
            <a:r>
              <a:rPr lang="fr-FR" sz="1800" dirty="0">
                <a:latin typeface="Arial" charset="0"/>
              </a:rPr>
              <a:t>Menstruation : rejet hors du corps de la muqueuse riche en capillaires de l’utérus.</a:t>
            </a:r>
          </a:p>
          <a:p>
            <a:pPr marL="609600" indent="-609600">
              <a:buFontTx/>
              <a:buNone/>
            </a:pPr>
            <a:endParaRPr lang="fr-FR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3581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2"/>
            </a:pPr>
            <a:r>
              <a:rPr lang="fr-CA"/>
              <a:t>L’arrêt de production de progestérone lorsque le corps jaune est évacué permet la production de FSH qui était inhibée par l’œstrogène et la progestérone.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fr-FR"/>
          </a:p>
          <a:p>
            <a:pPr marL="609600" indent="-609600">
              <a:lnSpc>
                <a:spcPct val="90000"/>
              </a:lnSpc>
              <a:buFontTx/>
              <a:buAutoNum type="arabicPeriod" startAt="12"/>
            </a:pPr>
            <a:r>
              <a:rPr lang="fr-FR"/>
              <a:t>On recommence le cycle.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Bernard\My Documents\My Pictures\beaudry\beaudry 003.jpg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762000"/>
            <a:ext cx="72390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caractères sexuels primaires</a:t>
            </a: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Les caractères sexuels </a:t>
            </a:r>
            <a:r>
              <a:rPr lang="fr-CA" dirty="0" smtClean="0"/>
              <a:t>primaires: déterminent </a:t>
            </a:r>
            <a:r>
              <a:rPr lang="fr-CA" dirty="0"/>
              <a:t>le </a:t>
            </a:r>
            <a:r>
              <a:rPr lang="fr-CA" dirty="0" smtClean="0"/>
              <a:t>sexe.  </a:t>
            </a:r>
            <a:endParaRPr lang="fr-CA" dirty="0"/>
          </a:p>
          <a:p>
            <a:r>
              <a:rPr lang="fr-CA" dirty="0" smtClean="0"/>
              <a:t>organes </a:t>
            </a:r>
            <a:r>
              <a:rPr lang="fr-CA" dirty="0"/>
              <a:t>reproducteurs mâles ou femelles</a:t>
            </a: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Caractère sexuels secondaires</a:t>
            </a:r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rgbClr val="000000"/>
                </a:solidFill>
                <a:latin typeface="Verdana" pitchFamily="34" charset="0"/>
              </a:rPr>
              <a:t>11,5 </a:t>
            </a:r>
            <a:r>
              <a:rPr lang="fr-FR" sz="2800" dirty="0">
                <a:solidFill>
                  <a:srgbClr val="000000"/>
                </a:solidFill>
                <a:latin typeface="Verdana" pitchFamily="34" charset="0"/>
              </a:rPr>
              <a:t>ans chez la fille </a:t>
            </a:r>
            <a:endParaRPr lang="fr-FR" sz="2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rgbClr val="000000"/>
                </a:solidFill>
                <a:latin typeface="Verdana" pitchFamily="34" charset="0"/>
              </a:rPr>
              <a:t>12,5 </a:t>
            </a:r>
            <a:r>
              <a:rPr lang="fr-FR" sz="2800" dirty="0">
                <a:solidFill>
                  <a:srgbClr val="000000"/>
                </a:solidFill>
                <a:latin typeface="Verdana" pitchFamily="34" charset="0"/>
              </a:rPr>
              <a:t>ans chez le garçon. 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rgbClr val="000000"/>
                </a:solidFill>
                <a:latin typeface="Verdana" pitchFamily="34" charset="0"/>
              </a:rPr>
              <a:t>premiers signes</a:t>
            </a:r>
            <a:endParaRPr lang="fr-FR" sz="2800" dirty="0">
              <a:solidFill>
                <a:srgbClr val="000000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bourgeon 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</a:rPr>
              <a:t>mammaire chez la fille, </a:t>
            </a:r>
          </a:p>
          <a:p>
            <a:pPr lvl="1">
              <a:lnSpc>
                <a:spcPct val="9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Verdana" pitchFamily="34" charset="0"/>
              </a:rPr>
              <a:t>augmentation </a:t>
            </a:r>
            <a:r>
              <a:rPr lang="fr-FR" sz="2400" dirty="0">
                <a:solidFill>
                  <a:srgbClr val="000000"/>
                </a:solidFill>
                <a:latin typeface="Verdana" pitchFamily="34" charset="0"/>
              </a:rPr>
              <a:t>du volume des testicules chez le garçon.</a:t>
            </a:r>
          </a:p>
          <a:p>
            <a:pPr>
              <a:lnSpc>
                <a:spcPct val="90000"/>
              </a:lnSpc>
            </a:pPr>
            <a:r>
              <a:rPr lang="fr-FR" sz="2800" dirty="0" smtClean="0">
                <a:solidFill>
                  <a:srgbClr val="000000"/>
                </a:solidFill>
                <a:latin typeface="Verdana" pitchFamily="34" charset="0"/>
              </a:rPr>
              <a:t>maturation osseuse</a:t>
            </a:r>
            <a:endParaRPr lang="fr-FR" sz="2800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endParaRPr lang="fr-FR" sz="2800" dirty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Lien entre âge et production hormonale</a:t>
            </a:r>
            <a:endParaRPr lang="fr-FR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04800" y="1905000"/>
          <a:ext cx="8229600" cy="393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Feuille de calcul" r:id="rId5" imgW="4924774" imgH="2353146" progId="Excel.Sheet.8">
                  <p:embed/>
                </p:oleObj>
              </mc:Choice>
              <mc:Fallback>
                <p:oleObj name="Feuille de calcul" r:id="rId5" imgW="4924774" imgH="2353146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8229600" cy="3932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28600" y="60960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1800"/>
              <a:t>Source : </a:t>
            </a:r>
            <a:r>
              <a:rPr kumimoji="0" lang="fr-FR" sz="1800"/>
              <a:t>http://www.inrp.fr/Acces/biotic/procreat/determin/html/puberHorm.htm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8350"/>
            <a:ext cx="8534400" cy="517510"/>
          </a:xfrm>
        </p:spPr>
        <p:txBody>
          <a:bodyPr/>
          <a:lstStyle/>
          <a:p>
            <a:r>
              <a:rPr lang="fr-CA" sz="3600" dirty="0" smtClean="0"/>
              <a:t>production </a:t>
            </a:r>
            <a:r>
              <a:rPr lang="fr-CA" sz="3600" dirty="0"/>
              <a:t>hormonale et </a:t>
            </a:r>
            <a:r>
              <a:rPr lang="fr-CA" sz="3600" dirty="0" smtClean="0"/>
              <a:t>taille </a:t>
            </a:r>
            <a:r>
              <a:rPr lang="fr-CA" sz="3600" dirty="0"/>
              <a:t>du pénis</a:t>
            </a:r>
            <a:endParaRPr lang="fr-FR" sz="3600" dirty="0"/>
          </a:p>
        </p:txBody>
      </p:sp>
      <p:pic>
        <p:nvPicPr>
          <p:cNvPr id="6318" name="Picture 174" descr="C:\Documents and Settings\Bernard\My Documents\My Pictures\divers\PeniTes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00174"/>
            <a:ext cx="7156350" cy="4556139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72" y="1071546"/>
            <a:ext cx="4643438" cy="571504"/>
          </a:xfrm>
        </p:spPr>
        <p:txBody>
          <a:bodyPr/>
          <a:lstStyle/>
          <a:p>
            <a:pPr marL="92075" indent="0">
              <a:buFontTx/>
              <a:buNone/>
            </a:pPr>
            <a:r>
              <a:rPr lang="fr-CA" sz="2800" dirty="0" smtClean="0"/>
              <a:t>caractère </a:t>
            </a:r>
            <a:r>
              <a:rPr lang="fr-CA" sz="2800" dirty="0"/>
              <a:t>sexuel secondaire</a:t>
            </a:r>
            <a:endParaRPr lang="fr-FR" sz="2800" dirty="0"/>
          </a:p>
        </p:txBody>
      </p:sp>
      <p:sp>
        <p:nvSpPr>
          <p:cNvPr id="6319" name="Text Box 175"/>
          <p:cNvSpPr txBox="1">
            <a:spLocks noChangeArrowheads="1"/>
          </p:cNvSpPr>
          <p:nvPr/>
        </p:nvSpPr>
        <p:spPr bwMode="auto">
          <a:xfrm>
            <a:off x="228600" y="5791200"/>
            <a:ext cx="8610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/>
              <a:t>Source :</a:t>
            </a:r>
            <a:r>
              <a:rPr kumimoji="0" lang="fr-CA"/>
              <a:t> </a:t>
            </a:r>
            <a:r>
              <a:rPr kumimoji="0" lang="fr-FR" sz="1800"/>
              <a:t>http://www.inrp.fr/Acces/biotic/procreat/determin/html/puberHorm.htm</a:t>
            </a:r>
          </a:p>
          <a:p>
            <a:pPr>
              <a:spcBef>
                <a:spcPct val="50000"/>
              </a:spcBef>
            </a:pPr>
            <a:r>
              <a:rPr kumimoji="0" lang="fr-FR" sz="1800" i="1"/>
              <a:t>D'après Schonfeld, Am.J.Dis.Child., 1943.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Étapes de l’évolution </a:t>
            </a:r>
            <a:r>
              <a:rPr lang="fr-CA" dirty="0" smtClean="0"/>
              <a:t>hormonale (fille)</a:t>
            </a:r>
            <a:endParaRPr lang="fr-F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495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CA" dirty="0"/>
              <a:t>Production de </a:t>
            </a:r>
            <a:r>
              <a:rPr lang="fr-CA" b="1" i="1" dirty="0" smtClean="0">
                <a:solidFill>
                  <a:schemeClr val="accent2"/>
                </a:solidFill>
              </a:rPr>
              <a:t>LH-RH</a:t>
            </a:r>
            <a:endParaRPr lang="fr-CA" dirty="0"/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fr-CA" dirty="0" smtClean="0"/>
              <a:t>par </a:t>
            </a:r>
            <a:r>
              <a:rPr lang="fr-CA" dirty="0"/>
              <a:t>l’</a:t>
            </a:r>
            <a:r>
              <a:rPr lang="fr-CA" b="1" i="1" dirty="0">
                <a:solidFill>
                  <a:schemeClr val="accent2"/>
                </a:solidFill>
              </a:rPr>
              <a:t>hypothalamus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fr-CA" dirty="0"/>
              <a:t>Induit la production de </a:t>
            </a:r>
            <a:r>
              <a:rPr lang="fr-CA" b="1" i="1" dirty="0">
                <a:solidFill>
                  <a:schemeClr val="accent2"/>
                </a:solidFill>
              </a:rPr>
              <a:t>LH</a:t>
            </a:r>
            <a:r>
              <a:rPr lang="fr-CA" b="1" i="1" dirty="0"/>
              <a:t> </a:t>
            </a:r>
            <a:r>
              <a:rPr lang="fr-CA" dirty="0"/>
              <a:t>et de </a:t>
            </a:r>
            <a:r>
              <a:rPr lang="fr-CA" b="1" i="1" dirty="0">
                <a:solidFill>
                  <a:schemeClr val="accent2"/>
                </a:solidFill>
              </a:rPr>
              <a:t>FSH</a:t>
            </a:r>
            <a:r>
              <a:rPr lang="fr-CA" dirty="0">
                <a:solidFill>
                  <a:schemeClr val="accent2"/>
                </a:solidFill>
              </a:rPr>
              <a:t> </a:t>
            </a:r>
            <a:r>
              <a:rPr lang="fr-CA" dirty="0"/>
              <a:t>par l’hypophyse </a:t>
            </a:r>
            <a:endParaRPr lang="fr-CA" dirty="0" smtClean="0"/>
          </a:p>
          <a:p>
            <a:pPr marL="990600" lvl="1" indent="-533400">
              <a:lnSpc>
                <a:spcPct val="90000"/>
              </a:lnSpc>
              <a:buNone/>
            </a:pPr>
            <a:endParaRPr lang="fr-CA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sz="20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LH-RH : «</a:t>
            </a:r>
            <a:r>
              <a:rPr lang="fr-FR" sz="20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luteinizing</a:t>
            </a:r>
            <a:r>
              <a:rPr lang="fr-FR" sz="20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 hormone-releasing hormone»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sz="20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Hypothalamus : </a:t>
            </a:r>
            <a:r>
              <a:rPr lang="fr-FR" sz="2000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contrôle les </a:t>
            </a:r>
            <a:r>
              <a:rPr lang="fr-FR" sz="20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comportements </a:t>
            </a:r>
            <a:r>
              <a:rPr lang="fr-FR" sz="2000" dirty="0" smtClean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sexuels</a:t>
            </a:r>
            <a:endParaRPr lang="fr-FR" sz="20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sz="20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LH : hormone lutéinisante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sz="2000" dirty="0">
                <a:solidFill>
                  <a:srgbClr val="000000"/>
                </a:solidFill>
                <a:latin typeface="Verdana" pitchFamily="34" charset="0"/>
                <a:cs typeface="Arial" charset="0"/>
              </a:rPr>
              <a:t>FSH : hormone </a:t>
            </a:r>
            <a:r>
              <a:rPr lang="fr-FR" sz="2000" dirty="0" err="1">
                <a:solidFill>
                  <a:srgbClr val="000000"/>
                </a:solidFill>
                <a:latin typeface="Verdana" pitchFamily="34" charset="0"/>
                <a:cs typeface="Arial" charset="0"/>
              </a:rPr>
              <a:t>folliculostimulante</a:t>
            </a:r>
            <a:endParaRPr lang="fr-FR" sz="20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fr-FR" sz="2000" dirty="0">
              <a:latin typeface="Verdana" pitchFamily="34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Documents and Settings\Bernard\My Documents\My Pictures\divers\Hypophyse-hypothalamu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7788"/>
            <a:ext cx="9144000" cy="6173788"/>
          </a:xfrm>
          <a:prstGeom prst="rect">
            <a:avLst/>
          </a:prstGeom>
          <a:noFill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60960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CA" sz="2000"/>
              <a:t>Source : </a:t>
            </a:r>
            <a:r>
              <a:rPr kumimoji="0" lang="fr-FR" sz="2000"/>
              <a:t>http://fr.wikipedia.org/wiki/Image:Hypophyse-hypothalamus.gif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Suite des </a:t>
            </a:r>
            <a:r>
              <a:rPr lang="fr-CA" dirty="0" smtClean="0"/>
              <a:t>étapes</a:t>
            </a:r>
            <a:endParaRPr lang="fr-FR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fr-CA" dirty="0" smtClean="0"/>
              <a:t>FSH </a:t>
            </a:r>
            <a:r>
              <a:rPr lang="fr-CA" dirty="0"/>
              <a:t>s’accumule dans le sang. </a:t>
            </a:r>
            <a:endParaRPr lang="fr-CA" dirty="0" smtClean="0"/>
          </a:p>
          <a:p>
            <a:pPr marL="1009650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fr-CA" dirty="0" smtClean="0"/>
              <a:t>entraîne </a:t>
            </a:r>
            <a:r>
              <a:rPr lang="fr-CA" dirty="0"/>
              <a:t>le développement d’un </a:t>
            </a:r>
            <a:r>
              <a:rPr lang="fr-CA" b="1" i="1" dirty="0">
                <a:solidFill>
                  <a:schemeClr val="accent2"/>
                </a:solidFill>
              </a:rPr>
              <a:t>follicule</a:t>
            </a:r>
            <a:r>
              <a:rPr lang="fr-CA" dirty="0"/>
              <a:t> dans un ovaire.  </a:t>
            </a:r>
            <a:endParaRPr lang="fr-CA" dirty="0" smtClean="0"/>
          </a:p>
          <a:p>
            <a:pPr marL="1009650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fr-CA" dirty="0" smtClean="0"/>
              <a:t>Les </a:t>
            </a:r>
            <a:r>
              <a:rPr lang="fr-CA" dirty="0"/>
              <a:t>follicules produisent alors l’</a:t>
            </a:r>
            <a:r>
              <a:rPr lang="fr-CA" b="1" i="1" dirty="0">
                <a:solidFill>
                  <a:schemeClr val="accent2"/>
                </a:solidFill>
              </a:rPr>
              <a:t>œstrogène</a:t>
            </a:r>
            <a:r>
              <a:rPr lang="fr-CA" dirty="0" smtClean="0"/>
              <a:t>.</a:t>
            </a:r>
          </a:p>
          <a:p>
            <a:pPr marL="1009650" lvl="1" indent="-609600">
              <a:lnSpc>
                <a:spcPct val="90000"/>
              </a:lnSpc>
              <a:buNone/>
            </a:pPr>
            <a:endParaRPr lang="fr-CA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sz="2400" dirty="0">
                <a:latin typeface="Arial" charset="0"/>
              </a:rPr>
              <a:t>Follicule : partie de l’ovaire où se développe l’ovule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sz="2400" dirty="0">
                <a:latin typeface="Arial" charset="0"/>
              </a:rPr>
              <a:t>Œstrogène : </a:t>
            </a:r>
            <a:r>
              <a:rPr lang="fr-FR" sz="2400" dirty="0" smtClean="0">
                <a:latin typeface="Arial" charset="0"/>
              </a:rPr>
              <a:t>responsable </a:t>
            </a:r>
            <a:r>
              <a:rPr lang="fr-FR" sz="2400" dirty="0">
                <a:latin typeface="Arial" charset="0"/>
              </a:rPr>
              <a:t>des caractères sexuels féminins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fr-CA" dirty="0"/>
              <a:t>L’œstrogène s’accumule dans le sang.  </a:t>
            </a:r>
          </a:p>
          <a:p>
            <a:pPr marL="1009650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fr-CA" dirty="0" smtClean="0"/>
              <a:t>hypophyse </a:t>
            </a:r>
            <a:r>
              <a:rPr lang="fr-CA" dirty="0"/>
              <a:t>reçoit le signal de diminuer la production de FSH. </a:t>
            </a:r>
            <a:endParaRPr lang="fr-CA" dirty="0" smtClean="0"/>
          </a:p>
          <a:p>
            <a:pPr marL="1009650" lvl="1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fr-CA" dirty="0" smtClean="0"/>
              <a:t>empêche </a:t>
            </a:r>
            <a:r>
              <a:rPr lang="fr-CA" dirty="0"/>
              <a:t>que d’autres follicules arrivent à maturité.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fr-CA" dirty="0"/>
              <a:t>La production de LH augmente par l’action de l’œstrogène.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fr-CA" dirty="0"/>
              <a:t>L’</a:t>
            </a:r>
            <a:r>
              <a:rPr lang="fr-CA" b="1" i="1" dirty="0">
                <a:solidFill>
                  <a:schemeClr val="accent2"/>
                </a:solidFill>
              </a:rPr>
              <a:t>endomètre</a:t>
            </a:r>
            <a:r>
              <a:rPr lang="fr-CA" dirty="0"/>
              <a:t> commence à </a:t>
            </a:r>
            <a:r>
              <a:rPr lang="fr-CA" dirty="0" smtClean="0"/>
              <a:t>s’épaissir.</a:t>
            </a:r>
            <a:endParaRPr lang="fr-CA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fr-CA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CA" sz="2000" dirty="0">
                <a:latin typeface="Arial" charset="0"/>
              </a:rPr>
              <a:t>Endomètre : muqueuse utérine, paroi interne de l’utérus.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endParaRPr lang="fr-FR" sz="20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quarelle">
  <a:themeElements>
    <a:clrScheme name="Aquarelle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Aquarell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quarelle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le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le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le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le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le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Designs\Aquarelle.pot</Template>
  <TotalTime>662</TotalTime>
  <Words>447</Words>
  <Application>Microsoft Office PowerPoint</Application>
  <PresentationFormat>Affichage à l'écran (4:3)</PresentationFormat>
  <Paragraphs>79</Paragraphs>
  <Slides>14</Slides>
  <Notes>14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Tahoma</vt:lpstr>
      <vt:lpstr>Times New Roman</vt:lpstr>
      <vt:lpstr>Verdana</vt:lpstr>
      <vt:lpstr>Aquarelle</vt:lpstr>
      <vt:lpstr>Feuille de calcul</vt:lpstr>
      <vt:lpstr>Hormones</vt:lpstr>
      <vt:lpstr>Les caractères sexuels primaires</vt:lpstr>
      <vt:lpstr>Caractère sexuels secondaires</vt:lpstr>
      <vt:lpstr>Lien entre âge et production hormonale</vt:lpstr>
      <vt:lpstr>production hormonale et taille du pénis</vt:lpstr>
      <vt:lpstr>Étapes de l’évolution hormonale (fille)</vt:lpstr>
      <vt:lpstr>Présentation PowerPoint</vt:lpstr>
      <vt:lpstr>Suite des étapes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DSFM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Hormones</dc:title>
  <dc:creator>Bernard Poirier</dc:creator>
  <cp:lastModifiedBy>Bernard Poirier</cp:lastModifiedBy>
  <cp:revision>8</cp:revision>
  <dcterms:created xsi:type="dcterms:W3CDTF">2005-10-06T01:10:11Z</dcterms:created>
  <dcterms:modified xsi:type="dcterms:W3CDTF">2014-12-11T19:22:35Z</dcterms:modified>
</cp:coreProperties>
</file>